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77" r:id="rId1"/>
  </p:sldMasterIdLst>
  <p:notesMasterIdLst>
    <p:notesMasterId r:id="rId20"/>
  </p:notesMasterIdLst>
  <p:handoutMasterIdLst>
    <p:handoutMasterId r:id="rId21"/>
  </p:handoutMasterIdLst>
  <p:sldIdLst>
    <p:sldId id="534" r:id="rId2"/>
    <p:sldId id="533" r:id="rId3"/>
    <p:sldId id="532" r:id="rId4"/>
    <p:sldId id="529" r:id="rId5"/>
    <p:sldId id="530" r:id="rId6"/>
    <p:sldId id="535" r:id="rId7"/>
    <p:sldId id="513" r:id="rId8"/>
    <p:sldId id="536" r:id="rId9"/>
    <p:sldId id="518" r:id="rId10"/>
    <p:sldId id="517" r:id="rId11"/>
    <p:sldId id="520" r:id="rId12"/>
    <p:sldId id="521" r:id="rId13"/>
    <p:sldId id="525" r:id="rId14"/>
    <p:sldId id="528" r:id="rId15"/>
    <p:sldId id="524" r:id="rId16"/>
    <p:sldId id="522" r:id="rId17"/>
    <p:sldId id="526" r:id="rId18"/>
    <p:sldId id="527" r:id="rId19"/>
  </p:sldIdLst>
  <p:sldSz cx="12192000" cy="6858000"/>
  <p:notesSz cx="7086600" cy="94297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70">
          <p15:clr>
            <a:srgbClr val="A4A3A4"/>
          </p15:clr>
        </p15:guide>
        <p15:guide id="2" pos="223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ML" initials="D" lastIdx="1" clrIdx="0"/>
  <p:cmAuthor id="1" name="DML - Touchscreen" initials="D-T" lastIdx="1" clrIdx="1"/>
  <p:cmAuthor id="2" name="Craig Seidel" initials="CHS" lastIdx="3" clrIdx="2"/>
  <p:cmAuthor id="3" name="KWelch" initials="KW" lastIdx="6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9FD3"/>
    <a:srgbClr val="E7B64B"/>
    <a:srgbClr val="EEBC4D"/>
    <a:srgbClr val="77AAD0"/>
    <a:srgbClr val="6699FF"/>
    <a:srgbClr val="4AACB4"/>
    <a:srgbClr val="8E2A2A"/>
    <a:srgbClr val="AC3232"/>
    <a:srgbClr val="D3F8A6"/>
    <a:srgbClr val="E9CE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85521" autoAdjust="0"/>
  </p:normalViewPr>
  <p:slideViewPr>
    <p:cSldViewPr>
      <p:cViewPr varScale="1">
        <p:scale>
          <a:sx n="54" d="100"/>
          <a:sy n="54" d="100"/>
        </p:scale>
        <p:origin x="186" y="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910" y="-90"/>
      </p:cViewPr>
      <p:guideLst>
        <p:guide orient="horz" pos="2970"/>
        <p:guide pos="22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75" tIns="47188" rIns="94375" bIns="47188" numCol="1" anchor="t" anchorCtr="0" compatLnSpc="1">
            <a:prstTxWarp prst="textNoShape">
              <a:avLst/>
            </a:prstTxWarp>
          </a:bodyPr>
          <a:lstStyle>
            <a:lvl1pPr defTabSz="9429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4788" y="0"/>
            <a:ext cx="30702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75" tIns="47188" rIns="94375" bIns="47188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56675"/>
            <a:ext cx="30702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75" tIns="47188" rIns="94375" bIns="47188" numCol="1" anchor="b" anchorCtr="0" compatLnSpc="1">
            <a:prstTxWarp prst="textNoShape">
              <a:avLst/>
            </a:prstTxWarp>
          </a:bodyPr>
          <a:lstStyle>
            <a:lvl1pPr defTabSz="9429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4788" y="8956675"/>
            <a:ext cx="30702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75" tIns="47188" rIns="94375" bIns="47188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pPr>
              <a:defRPr/>
            </a:pPr>
            <a:fld id="{FB56F0E7-D86E-4932-B2D4-1563E1321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00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75" tIns="47188" rIns="94375" bIns="47188" numCol="1" anchor="t" anchorCtr="0" compatLnSpc="1">
            <a:prstTxWarp prst="textNoShape">
              <a:avLst/>
            </a:prstTxWarp>
          </a:bodyPr>
          <a:lstStyle>
            <a:lvl1pPr defTabSz="9429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4788" y="0"/>
            <a:ext cx="30702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75" tIns="47188" rIns="94375" bIns="47188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1638" y="708025"/>
            <a:ext cx="6284912" cy="35353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479925"/>
            <a:ext cx="5670550" cy="424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75" tIns="47188" rIns="94375" bIns="471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56675"/>
            <a:ext cx="30702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75" tIns="47188" rIns="94375" bIns="47188" numCol="1" anchor="b" anchorCtr="0" compatLnSpc="1">
            <a:prstTxWarp prst="textNoShape">
              <a:avLst/>
            </a:prstTxWarp>
          </a:bodyPr>
          <a:lstStyle>
            <a:lvl1pPr defTabSz="9429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788" y="8956675"/>
            <a:ext cx="30702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75" tIns="47188" rIns="94375" bIns="47188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pPr>
              <a:defRPr/>
            </a:pPr>
            <a:fld id="{A472101C-2246-406F-8DE9-AEA3B0EA72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501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1638" y="708025"/>
            <a:ext cx="6284912" cy="35353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72101C-2246-406F-8DE9-AEA3B0EA729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118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1638" y="708025"/>
            <a:ext cx="6284912" cy="35353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72101C-2246-406F-8DE9-AEA3B0EA729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131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1638" y="708025"/>
            <a:ext cx="6284912" cy="35353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  <a:p>
            <a:pPr marL="171450" indent="-171450">
              <a:buFontTx/>
              <a:buChar char="-"/>
            </a:pPr>
            <a:r>
              <a:rPr lang="en-US" dirty="0"/>
              <a:t>Focus of continuing</a:t>
            </a:r>
            <a:r>
              <a:rPr lang="en-US" baseline="0" dirty="0"/>
              <a:t> programs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72101C-2246-406F-8DE9-AEA3B0EA729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110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rgbClr val="569FD3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176000" y="76200"/>
            <a:ext cx="914400" cy="22860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000" y="6044184"/>
            <a:ext cx="1778000" cy="6591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rgbClr val="569FD3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rgbClr val="569FD3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104716" y="103716"/>
            <a:ext cx="533400" cy="325968"/>
          </a:xfrm>
          <a:prstGeom prst="rect">
            <a:avLst/>
          </a:prstGeom>
        </p:spPr>
        <p:txBody>
          <a:bodyPr/>
          <a:lstStyle>
            <a:lvl1pPr algn="ctr">
              <a:defRPr sz="1400" b="1"/>
            </a:lvl1pPr>
          </a:lstStyle>
          <a:p>
            <a:fld id="{F0C94032-CD4C-4C25-B0C2-CEC720522D9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/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741" y="6294436"/>
            <a:ext cx="1400059" cy="5635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457200"/>
          </a:xfrm>
        </p:spPr>
        <p:txBody>
          <a:bodyPr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066800"/>
            <a:ext cx="10871200" cy="5029200"/>
          </a:xfrm>
        </p:spPr>
        <p:txBody>
          <a:bodyPr/>
          <a:lstStyle>
            <a:lvl1pPr marL="320040" indent="-320040"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40080" indent="-274320"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-228600"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-228600"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-228600"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>
            <a:normAutofit/>
          </a:bodyPr>
          <a:lstStyle>
            <a:lvl1pPr marL="0" indent="0">
              <a:buNone/>
              <a:defRPr sz="40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rgbClr val="569FD3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-7344" y="1600200"/>
            <a:ext cx="1734544" cy="990600"/>
          </a:xfrm>
          <a:prstGeom prst="rect">
            <a:avLst/>
          </a:prstGeom>
          <a:solidFill>
            <a:srgbClr val="569FD3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2" name="Picture 11"/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9400" y="6186017"/>
            <a:ext cx="1686560" cy="6591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143001"/>
            <a:ext cx="5181600" cy="5018567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/>
            </a:lvl1pPr>
            <a:lvl2pPr marL="822960" indent="-457200">
              <a:buFont typeface="Arial" panose="020B0604020202020204" pitchFamily="34" charset="0"/>
              <a:buChar char="•"/>
              <a:defRPr/>
            </a:lvl2pPr>
            <a:lvl3pPr marL="1028700" indent="-342900">
              <a:buFont typeface="Arial" panose="020B0604020202020204" pitchFamily="34" charset="0"/>
              <a:buChar char="•"/>
              <a:defRPr/>
            </a:lvl3pPr>
            <a:lvl4pPr marL="1485900" indent="-342900">
              <a:buFont typeface="Arial" panose="020B0604020202020204" pitchFamily="34" charset="0"/>
              <a:buChar char="•"/>
              <a:defRPr/>
            </a:lvl4pPr>
            <a:lvl5pPr marL="1943100" indent="-342900">
              <a:buFont typeface="Arial" panose="020B0604020202020204" pitchFamily="34" charset="0"/>
              <a:buChar char="•"/>
              <a:defRPr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143001"/>
            <a:ext cx="5181600" cy="5018567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488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1905000"/>
            <a:ext cx="5181600" cy="4114800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/>
            </a:lvl1pPr>
            <a:lvl2pPr marL="822960" indent="-457200">
              <a:buFont typeface="Arial" panose="020B0604020202020204" pitchFamily="34" charset="0"/>
              <a:buChar char="•"/>
              <a:defRPr/>
            </a:lvl2pPr>
            <a:lvl3pPr marL="1028700" indent="-342900">
              <a:buFont typeface="Arial" panose="020B0604020202020204" pitchFamily="34" charset="0"/>
              <a:buChar char="•"/>
              <a:defRPr/>
            </a:lvl3pPr>
            <a:lvl4pPr marL="1485900" indent="-342900">
              <a:buFont typeface="Arial" panose="020B0604020202020204" pitchFamily="34" charset="0"/>
              <a:buChar char="•"/>
              <a:defRPr/>
            </a:lvl4pPr>
            <a:lvl5pPr marL="1943100" indent="-342900">
              <a:buFont typeface="Arial" panose="020B0604020202020204" pitchFamily="34" charset="0"/>
              <a:buChar char="•"/>
              <a:defRPr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1905000"/>
            <a:ext cx="5181600" cy="4114800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143000"/>
            <a:ext cx="5181600" cy="640080"/>
          </a:xfrm>
          <a:solidFill>
            <a:srgbClr val="569F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143000"/>
            <a:ext cx="5181600" cy="640080"/>
          </a:xfrm>
          <a:solidFill>
            <a:srgbClr val="569F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vert="horz" rtlCol="0" anchor="ctr">
            <a:normAutofit/>
          </a:bodyPr>
          <a:lstStyle>
            <a:lvl1pPr>
              <a:defRPr lang="en-US" sz="2000" b="1" smtClean="0">
                <a:solidFill>
                  <a:srgbClr val="FFFFFF"/>
                </a:solidFill>
              </a:defRPr>
            </a:lvl1pPr>
          </a:lstStyle>
          <a:p>
            <a:pPr marL="0" lvl="0" indent="0">
              <a:buFontTx/>
              <a:buNone/>
            </a:pPr>
            <a:r>
              <a:rPr kumimoji="0"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462311"/>
            <a:ext cx="7112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0" y="6629400"/>
            <a:ext cx="3048000" cy="212724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r>
              <a:rPr lang="en-US" dirty="0"/>
              <a:t>MovieLabs Confidential</a:t>
            </a:r>
          </a:p>
        </p:txBody>
      </p:sp>
      <p:pic>
        <p:nvPicPr>
          <p:cNvPr id="7" name="Picture 6"/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20400" y="6324600"/>
            <a:ext cx="1305560" cy="5205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488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solidFill>
            <a:srgbClr val="569F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vert="horz" rtlCol="0" anchor="t">
            <a:normAutofit/>
          </a:bodyPr>
          <a:lstStyle>
            <a:lvl1pPr>
              <a:defRPr lang="en-US" sz="2000" b="1" dirty="0" smtClean="0">
                <a:solidFill>
                  <a:srgbClr val="FFFFFF"/>
                </a:solidFill>
              </a:defRPr>
            </a:lvl1pPr>
          </a:lstStyle>
          <a:p>
            <a:pPr marL="0" lvl="0" indent="0">
              <a:buFontTx/>
              <a:buNone/>
            </a:pPr>
            <a:r>
              <a:rPr kumimoji="0" lang="en-US"/>
              <a:t>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/>
            </a:lvl1pPr>
            <a:lvl2pPr marL="822960" indent="-457200">
              <a:buFont typeface="Arial" panose="020B0604020202020204" pitchFamily="34" charset="0"/>
              <a:buChar char="•"/>
              <a:defRPr/>
            </a:lvl2pPr>
            <a:lvl3pPr marL="1028700" indent="-342900">
              <a:buFont typeface="Arial" panose="020B0604020202020204" pitchFamily="34" charset="0"/>
              <a:buChar char="•"/>
              <a:defRPr/>
            </a:lvl3pPr>
            <a:lvl4pPr marL="1485900" indent="-342900">
              <a:buFont typeface="Arial" panose="020B0604020202020204" pitchFamily="34" charset="0"/>
              <a:buChar char="•"/>
              <a:defRPr/>
            </a:lvl4pPr>
            <a:lvl5pPr marL="1943100" indent="-342900">
              <a:buFont typeface="Arial" panose="020B0604020202020204" pitchFamily="34" charset="0"/>
              <a:buChar char="•"/>
              <a:defRPr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0" y="4572000"/>
            <a:ext cx="12179808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0" y="4663440"/>
            <a:ext cx="1938528" cy="713232"/>
          </a:xfrm>
          <a:prstGeom prst="rect">
            <a:avLst/>
          </a:prstGeom>
          <a:solidFill>
            <a:srgbClr val="569FD3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rgbClr val="569FD3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800600"/>
            <a:ext cx="1930400" cy="457201"/>
          </a:xfrm>
          <a:prstGeom prst="rect">
            <a:avLst/>
          </a:prstGeom>
          <a:noFill/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0" lang="en-US" smtClean="0">
                <a:solidFill>
                  <a:schemeClr val="lt1"/>
                </a:solidFill>
                <a:latin typeface="+mn-lt"/>
              </a:defRPr>
            </a:lvl1pPr>
          </a:lstStyle>
          <a:p>
            <a:pPr algn="ctr"/>
            <a:fld id="{F0C94032-CD4C-4C25-B0C2-CEC720522D92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pic>
        <p:nvPicPr>
          <p:cNvPr id="12" name="Picture 11"/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15600" y="6186017"/>
            <a:ext cx="1610360" cy="6591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5334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066800"/>
            <a:ext cx="10871200" cy="50596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7" name="Rectangle 6"/>
          <p:cNvSpPr/>
          <p:nvPr userDrawn="1"/>
        </p:nvSpPr>
        <p:spPr bwMode="white">
          <a:xfrm>
            <a:off x="0" y="76200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12800" y="807720"/>
            <a:ext cx="11379200" cy="228600"/>
          </a:xfrm>
          <a:prstGeom prst="rect">
            <a:avLst/>
          </a:prstGeom>
          <a:solidFill>
            <a:srgbClr val="569FD3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0" y="807720"/>
            <a:ext cx="771525" cy="228600"/>
          </a:xfrm>
          <a:prstGeom prst="rect">
            <a:avLst/>
          </a:prstGeom>
          <a:solidFill>
            <a:srgbClr val="569FD3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794862"/>
            <a:ext cx="711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3B147DB-9243-4660-941E-1F31870877E2}" type="slidenum">
              <a:rPr lang="en-US" sz="1000" b="1" smtClean="0">
                <a:solidFill>
                  <a:schemeClr val="bg1">
                    <a:lumMod val="95000"/>
                  </a:schemeClr>
                </a:solidFill>
              </a:rPr>
              <a:pPr algn="ctr"/>
              <a:t>‹#›</a:t>
            </a:fld>
            <a:endParaRPr lang="en-US" sz="8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9" name="Picture 18"/>
          <p:cNvPicPr/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25200" y="6459373"/>
            <a:ext cx="1000760" cy="38577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7200" indent="-457200" algn="l" rtl="0" eaLnBrk="1" latinLnBrk="0" hangingPunct="1">
        <a:spcBef>
          <a:spcPts val="700"/>
        </a:spcBef>
        <a:buClr>
          <a:schemeClr val="accent2"/>
        </a:buClr>
        <a:buSzPct val="60000"/>
        <a:buFont typeface="Arial" panose="020B0604020202020204" pitchFamily="34" charset="0"/>
        <a:buChar char="•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457200" algn="l" rtl="0" eaLnBrk="1" latinLnBrk="0" hangingPunct="1">
        <a:spcBef>
          <a:spcPts val="550"/>
        </a:spcBef>
        <a:buClr>
          <a:schemeClr val="accent1"/>
        </a:buClr>
        <a:buSzPct val="70000"/>
        <a:buFont typeface="Arial" panose="020B0604020202020204" pitchFamily="34" charset="0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342900" algn="l" rtl="0" eaLnBrk="1" latinLnBrk="0" hangingPunct="1">
        <a:spcBef>
          <a:spcPts val="500"/>
        </a:spcBef>
        <a:buClr>
          <a:schemeClr val="accent2"/>
        </a:buClr>
        <a:buSzPct val="75000"/>
        <a:buFont typeface="Arial" panose="020B0604020202020204" pitchFamily="34" charset="0"/>
        <a:buChar char="•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485900" indent="-342900" algn="l" rtl="0" eaLnBrk="1" latinLnBrk="0" hangingPunct="1">
        <a:spcBef>
          <a:spcPts val="400"/>
        </a:spcBef>
        <a:buClr>
          <a:schemeClr val="accent3"/>
        </a:buClr>
        <a:buSzPct val="75000"/>
        <a:buFont typeface="Arial" panose="020B0604020202020204" pitchFamily="34" charset="0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43100" indent="-342900" algn="l" rtl="0" eaLnBrk="1" latinLnBrk="0" hangingPunct="1">
        <a:spcBef>
          <a:spcPts val="400"/>
        </a:spcBef>
        <a:buClr>
          <a:schemeClr val="accent4"/>
        </a:buClr>
        <a:buSzPct val="65000"/>
        <a:buFont typeface="Arial" panose="020B0604020202020204" pitchFamily="34" charset="0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7" Type="http://schemas.openxmlformats.org/officeDocument/2006/relationships/image" Target="../media/image17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7" Type="http://schemas.openxmlformats.org/officeDocument/2006/relationships/image" Target="../media/image21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emf"/><Relationship Id="rId5" Type="http://schemas.openxmlformats.org/officeDocument/2006/relationships/image" Target="../media/image17.emf"/><Relationship Id="rId4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vielabs.commd/practic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February 6, 2018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 Manifest Core (MMC)</a:t>
            </a:r>
          </a:p>
        </p:txBody>
      </p:sp>
    </p:spTree>
    <p:extLst>
      <p:ext uri="{BB962C8B-B14F-4D97-AF65-F5344CB8AC3E}">
        <p14:creationId xmlns:p14="http://schemas.microsoft.com/office/powerpoint/2010/main" val="2266136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sz="2400" dirty="0"/>
              <a:t>Episodes are sent standalone, just like a movie</a:t>
            </a:r>
            <a:endParaRPr lang="en-US" sz="2800" dirty="0"/>
          </a:p>
          <a:p>
            <a:pPr lvl="0"/>
            <a:r>
              <a:rPr lang="en-US" sz="2400" dirty="0"/>
              <a:t>Episode bonus material is included in the episode manifest</a:t>
            </a:r>
          </a:p>
          <a:p>
            <a:pPr lvl="0"/>
            <a:r>
              <a:rPr lang="en-US" sz="2400" dirty="0"/>
              <a:t>Case 1: No Season/Series Bonus</a:t>
            </a:r>
          </a:p>
          <a:p>
            <a:pPr lvl="1"/>
            <a:r>
              <a:rPr lang="en-US" sz="2400" dirty="0"/>
              <a:t>Case 1a: Completed Season</a:t>
            </a:r>
          </a:p>
          <a:p>
            <a:pPr lvl="2"/>
            <a:r>
              <a:rPr lang="en-US" sz="2400" dirty="0"/>
              <a:t>Deliver Series Manifest once, reference seasons</a:t>
            </a:r>
          </a:p>
          <a:p>
            <a:pPr lvl="2"/>
            <a:r>
              <a:rPr lang="en-US" sz="2400" dirty="0"/>
              <a:t>Deliver Season Manifest for each season.  Reference Episodes</a:t>
            </a:r>
          </a:p>
          <a:p>
            <a:pPr lvl="2"/>
            <a:r>
              <a:rPr lang="en-US" sz="2400" dirty="0"/>
              <a:t>Deliver each episode</a:t>
            </a:r>
          </a:p>
          <a:p>
            <a:pPr lvl="1"/>
            <a:r>
              <a:rPr lang="en-US" sz="2400" dirty="0"/>
              <a:t>Case 1b: Active Season</a:t>
            </a:r>
          </a:p>
          <a:p>
            <a:pPr lvl="2"/>
            <a:r>
              <a:rPr lang="en-US" sz="2400" dirty="0"/>
              <a:t>Deliver Series Manifest prior to each season, reference seasons</a:t>
            </a:r>
          </a:p>
          <a:p>
            <a:pPr lvl="2"/>
            <a:r>
              <a:rPr lang="en-US" sz="2400" dirty="0"/>
              <a:t>Deliver Season Manifest prior to each season, no reference to episodes</a:t>
            </a:r>
          </a:p>
          <a:p>
            <a:pPr lvl="2"/>
            <a:r>
              <a:rPr lang="en-US" sz="2400" dirty="0"/>
              <a:t>Deliver each episode</a:t>
            </a:r>
          </a:p>
          <a:p>
            <a:r>
              <a:rPr lang="en-US" sz="2800" dirty="0"/>
              <a:t>Case 2: Season/Series Bonus</a:t>
            </a:r>
          </a:p>
          <a:p>
            <a:pPr lvl="1"/>
            <a:r>
              <a:rPr lang="en-US" sz="2800" dirty="0"/>
              <a:t>When delivering Series Manifest, include bonus</a:t>
            </a:r>
          </a:p>
          <a:p>
            <a:pPr lvl="1"/>
            <a:r>
              <a:rPr lang="en-US" sz="2800" dirty="0"/>
              <a:t>When delivering Season Manifest, including bonus</a:t>
            </a:r>
            <a:endParaRPr lang="en-US" sz="21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852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No-Bonus Experience Structure (for examples)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371600"/>
            <a:ext cx="10535984" cy="4114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9200" y="6248400"/>
            <a:ext cx="3467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Season reordering, &amp; Sequence</a:t>
            </a:r>
          </a:p>
        </p:txBody>
      </p:sp>
    </p:spTree>
    <p:extLst>
      <p:ext uri="{BB962C8B-B14F-4D97-AF65-F5344CB8AC3E}">
        <p14:creationId xmlns:p14="http://schemas.microsoft.com/office/powerpoint/2010/main" val="3100059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1a: Complete Season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524000"/>
            <a:ext cx="4429593" cy="1371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10200" y="1295400"/>
            <a:ext cx="55643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Series: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Delivered once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References all existing Seasons via </a:t>
            </a:r>
            <a:r>
              <a:rPr lang="en-US" dirty="0" err="1"/>
              <a:t>ExperienceID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3400" y="1295400"/>
            <a:ext cx="4572000" cy="1752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556" y="3352800"/>
            <a:ext cx="1656778" cy="106203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3352800"/>
            <a:ext cx="1707734" cy="1094701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33400" y="3276600"/>
            <a:ext cx="19050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14600" y="3276600"/>
            <a:ext cx="19050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95800" y="3276600"/>
            <a:ext cx="19050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553200" y="3352800"/>
            <a:ext cx="44486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Seasons: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Delivered individually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References episodes via </a:t>
            </a:r>
            <a:r>
              <a:rPr lang="en-US" dirty="0" err="1"/>
              <a:t>ExperienceID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609600" y="5943600"/>
            <a:ext cx="2862393" cy="369332"/>
            <a:chOff x="5867400" y="6048375"/>
            <a:chExt cx="2862393" cy="369332"/>
          </a:xfrm>
        </p:grpSpPr>
        <p:sp>
          <p:nvSpPr>
            <p:cNvPr id="16" name="Rectangle 15"/>
            <p:cNvSpPr/>
            <p:nvPr/>
          </p:nvSpPr>
          <p:spPr>
            <a:xfrm>
              <a:off x="5867400" y="6096000"/>
              <a:ext cx="762000" cy="304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15112" y="6048375"/>
              <a:ext cx="21146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1">
                      <a:lumMod val="50000"/>
                    </a:schemeClr>
                  </a:solidFill>
                </a:rPr>
                <a:t>= Manifest delivery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7696200" y="4876800"/>
            <a:ext cx="26404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Episodes: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Delivered individually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533400" y="4876800"/>
            <a:ext cx="7034212" cy="781050"/>
            <a:chOff x="585788" y="4857750"/>
            <a:chExt cx="6653211" cy="638176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09599" y="4876800"/>
              <a:ext cx="6623222" cy="60960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585788" y="4857750"/>
              <a:ext cx="1302544" cy="63341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928813" y="4860132"/>
              <a:ext cx="1295400" cy="63341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259931" y="4862513"/>
              <a:ext cx="1302544" cy="63341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598193" y="4857750"/>
              <a:ext cx="1302544" cy="63341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936455" y="4857750"/>
              <a:ext cx="1302544" cy="63341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67000" y="3352800"/>
            <a:ext cx="1600200" cy="1087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040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1b: No bonus, Active Season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816864" y="1066800"/>
            <a:ext cx="10871200" cy="838200"/>
          </a:xfrm>
        </p:spPr>
        <p:txBody>
          <a:bodyPr>
            <a:noAutofit/>
          </a:bodyPr>
          <a:lstStyle/>
          <a:p>
            <a:r>
              <a:rPr lang="en-US" sz="2400" dirty="0"/>
              <a:t>Deliver Season 3</a:t>
            </a:r>
          </a:p>
          <a:p>
            <a:r>
              <a:rPr lang="en-US" sz="2400" dirty="0"/>
              <a:t>Precondition: Seasons 1 already delivered</a:t>
            </a:r>
          </a:p>
          <a:p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3767138" y="3581400"/>
            <a:ext cx="1566862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562600" y="3505200"/>
            <a:ext cx="56861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Series updated (redelivered) to reference new season</a:t>
            </a:r>
          </a:p>
          <a:p>
            <a:r>
              <a:rPr lang="en-US" dirty="0"/>
              <a:t>Season delivered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episode references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6858000" y="6400800"/>
            <a:ext cx="2862393" cy="369332"/>
            <a:chOff x="5867400" y="6048375"/>
            <a:chExt cx="2862393" cy="369332"/>
          </a:xfrm>
        </p:grpSpPr>
        <p:sp>
          <p:nvSpPr>
            <p:cNvPr id="16" name="Rectangle 15"/>
            <p:cNvSpPr/>
            <p:nvPr/>
          </p:nvSpPr>
          <p:spPr>
            <a:xfrm>
              <a:off x="5867400" y="6096000"/>
              <a:ext cx="762000" cy="304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15112" y="6048375"/>
              <a:ext cx="21146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1">
                      <a:lumMod val="50000"/>
                    </a:schemeClr>
                  </a:solidFill>
                </a:rPr>
                <a:t>= Manifest delivery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29600" y="5334000"/>
            <a:ext cx="34740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Episodes: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Identical structure to Case 1a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066800" y="5334000"/>
            <a:ext cx="7034212" cy="781050"/>
            <a:chOff x="585788" y="4857750"/>
            <a:chExt cx="6653211" cy="638176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9599" y="4876800"/>
              <a:ext cx="6623222" cy="60960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585788" y="4857750"/>
              <a:ext cx="1302544" cy="63341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928813" y="4860132"/>
              <a:ext cx="1295400" cy="63341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259931" y="4862513"/>
              <a:ext cx="1302544" cy="63341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598193" y="4857750"/>
              <a:ext cx="1302544" cy="63341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936455" y="4857750"/>
              <a:ext cx="1302544" cy="63341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2133600"/>
            <a:ext cx="2216670" cy="9906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0" y="2133600"/>
            <a:ext cx="4205287" cy="59055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90625" y="3629951"/>
            <a:ext cx="2438400" cy="1089688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1143000" y="3581400"/>
            <a:ext cx="25146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10000" y="3633787"/>
            <a:ext cx="1504950" cy="752475"/>
          </a:xfrm>
          <a:prstGeom prst="rect">
            <a:avLst/>
          </a:prstGeom>
        </p:spPr>
      </p:pic>
      <p:sp>
        <p:nvSpPr>
          <p:cNvPr id="33" name="Content Placeholder 10"/>
          <p:cNvSpPr txBox="1">
            <a:spLocks/>
          </p:cNvSpPr>
          <p:nvPr/>
        </p:nvSpPr>
        <p:spPr>
          <a:xfrm>
            <a:off x="762000" y="3124200"/>
            <a:ext cx="10871200" cy="457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Arial" panose="020B0604020202020204" pitchFamily="34" charset="0"/>
              <a:buChar char="•"/>
              <a:defRPr kumimoji="0" sz="2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Arial" panose="020B0604020202020204" pitchFamily="34" charset="0"/>
              <a:buChar char="•"/>
              <a:defRPr kumimoji="0"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kumimoji="0" sz="2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400" dirty="0"/>
              <a:t>Season and Series</a:t>
            </a:r>
          </a:p>
          <a:p>
            <a:pPr fontAlgn="auto">
              <a:spcAft>
                <a:spcPts val="0"/>
              </a:spcAft>
            </a:pPr>
            <a:endParaRPr lang="en-US" sz="2400" dirty="0"/>
          </a:p>
        </p:txBody>
      </p:sp>
      <p:sp>
        <p:nvSpPr>
          <p:cNvPr id="34" name="Content Placeholder 10"/>
          <p:cNvSpPr txBox="1">
            <a:spLocks/>
          </p:cNvSpPr>
          <p:nvPr/>
        </p:nvSpPr>
        <p:spPr>
          <a:xfrm>
            <a:off x="762000" y="4800600"/>
            <a:ext cx="10871200" cy="457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Arial" panose="020B0604020202020204" pitchFamily="34" charset="0"/>
              <a:buChar char="•"/>
              <a:defRPr kumimoji="0" sz="2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Arial" panose="020B0604020202020204" pitchFamily="34" charset="0"/>
              <a:buChar char="•"/>
              <a:defRPr kumimoji="0"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kumimoji="0" sz="2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400" dirty="0"/>
              <a:t>Episodes delivered as they become available</a:t>
            </a:r>
          </a:p>
          <a:p>
            <a:pPr fontAlgn="auto">
              <a:spcAft>
                <a:spcPts val="0"/>
              </a:spcAft>
            </a:pPr>
            <a:endParaRPr lang="en-US" sz="2400" dirty="0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86200" y="2133600"/>
            <a:ext cx="1285103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463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Season 4 (1-3 already delivered)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71538" y="2614613"/>
            <a:ext cx="1566862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6858000" y="6400800"/>
            <a:ext cx="2862393" cy="369332"/>
            <a:chOff x="5867400" y="6048375"/>
            <a:chExt cx="2862393" cy="369332"/>
          </a:xfrm>
        </p:grpSpPr>
        <p:sp>
          <p:nvSpPr>
            <p:cNvPr id="16" name="Rectangle 15"/>
            <p:cNvSpPr/>
            <p:nvPr/>
          </p:nvSpPr>
          <p:spPr>
            <a:xfrm>
              <a:off x="5867400" y="6096000"/>
              <a:ext cx="762000" cy="304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15112" y="6048375"/>
              <a:ext cx="21146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1">
                      <a:lumMod val="50000"/>
                    </a:schemeClr>
                  </a:solidFill>
                </a:rPr>
                <a:t>= Manifest delivery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29600" y="5334000"/>
            <a:ext cx="34740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Episodes: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Identical structure to Case 1a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38200" y="1219200"/>
            <a:ext cx="2514600" cy="1143000"/>
            <a:chOff x="1143000" y="3581400"/>
            <a:chExt cx="2514600" cy="1143000"/>
          </a:xfrm>
        </p:grpSpPr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90625" y="3629951"/>
              <a:ext cx="2438400" cy="1089688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1143000" y="3581400"/>
              <a:ext cx="2514600" cy="1143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2667000"/>
            <a:ext cx="1504950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8974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Episode with bonus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6864" y="1066800"/>
            <a:ext cx="10871200" cy="990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Just like movie with bonus</a:t>
            </a:r>
          </a:p>
          <a:p>
            <a:r>
              <a:rPr lang="en-US" dirty="0"/>
              <a:t>Delivered as a single Manifest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38400"/>
            <a:ext cx="9815176" cy="2438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85800" y="2209800"/>
            <a:ext cx="10134600" cy="2743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85800" y="5943600"/>
            <a:ext cx="2862393" cy="369332"/>
            <a:chOff x="5867400" y="6048375"/>
            <a:chExt cx="2862393" cy="369332"/>
          </a:xfrm>
        </p:grpSpPr>
        <p:sp>
          <p:nvSpPr>
            <p:cNvPr id="7" name="Rectangle 6"/>
            <p:cNvSpPr/>
            <p:nvPr/>
          </p:nvSpPr>
          <p:spPr>
            <a:xfrm>
              <a:off x="5867400" y="6096000"/>
              <a:ext cx="762000" cy="304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615112" y="6048375"/>
              <a:ext cx="21146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1">
                      <a:lumMod val="50000"/>
                    </a:schemeClr>
                  </a:solidFill>
                </a:rPr>
                <a:t>= Manifest delivery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556923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Season/Series Bonus Structure (for examples)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600200"/>
            <a:ext cx="11687432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1310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2a: Complete Season with Bonus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Delivery units same as 2a, but include bonus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48400" y="2057400"/>
            <a:ext cx="55643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Series: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Delivered once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References all existing Seasons via </a:t>
            </a:r>
            <a:r>
              <a:rPr lang="en-US" dirty="0" err="1"/>
              <a:t>ExperienceID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u="sng" dirty="0"/>
              <a:t>Series bonus included in Series Manifest</a:t>
            </a:r>
          </a:p>
        </p:txBody>
      </p:sp>
      <p:sp>
        <p:nvSpPr>
          <p:cNvPr id="8" name="Rectangle 7"/>
          <p:cNvSpPr/>
          <p:nvPr/>
        </p:nvSpPr>
        <p:spPr>
          <a:xfrm>
            <a:off x="533400" y="1981200"/>
            <a:ext cx="5638800" cy="1752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556" y="4114800"/>
            <a:ext cx="1656778" cy="106203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4114800"/>
            <a:ext cx="1707734" cy="1094701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33400" y="4038600"/>
            <a:ext cx="1905000" cy="16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14600" y="4038600"/>
            <a:ext cx="2438400" cy="16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029200" y="4038600"/>
            <a:ext cx="1905000" cy="16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010400" y="4114800"/>
            <a:ext cx="48974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Seasons: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Delivered individually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References episodes via </a:t>
            </a:r>
            <a:r>
              <a:rPr lang="en-US" dirty="0" err="1"/>
              <a:t>ExperienceID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u="sng" dirty="0"/>
              <a:t>Season bonus included in Season Manifest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533400" y="5943600"/>
            <a:ext cx="2862393" cy="369332"/>
            <a:chOff x="5867400" y="6048375"/>
            <a:chExt cx="2862393" cy="369332"/>
          </a:xfrm>
        </p:grpSpPr>
        <p:sp>
          <p:nvSpPr>
            <p:cNvPr id="16" name="Rectangle 15"/>
            <p:cNvSpPr/>
            <p:nvPr/>
          </p:nvSpPr>
          <p:spPr>
            <a:xfrm>
              <a:off x="5867400" y="6096000"/>
              <a:ext cx="762000" cy="304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15112" y="6048375"/>
              <a:ext cx="21146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1">
                      <a:lumMod val="50000"/>
                    </a:schemeClr>
                  </a:solidFill>
                </a:rPr>
                <a:t>= Manifest delivery</a:t>
              </a: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799" y="2057400"/>
            <a:ext cx="5269769" cy="16002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62224" y="4114799"/>
            <a:ext cx="2314576" cy="1451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9760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2b: Bonus, Active Season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816864" y="1066800"/>
            <a:ext cx="10871200" cy="838200"/>
          </a:xfrm>
        </p:spPr>
        <p:txBody>
          <a:bodyPr>
            <a:noAutofit/>
          </a:bodyPr>
          <a:lstStyle/>
          <a:p>
            <a:r>
              <a:rPr lang="en-US" sz="2400" dirty="0"/>
              <a:t>Deliver Season 2</a:t>
            </a:r>
          </a:p>
          <a:p>
            <a:r>
              <a:rPr lang="en-US" sz="2400" dirty="0"/>
              <a:t>Precondition: Season 1 already delivered</a:t>
            </a:r>
          </a:p>
          <a:p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4572000" y="3581400"/>
            <a:ext cx="18288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400800" y="3505200"/>
            <a:ext cx="56861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Series updated (redelivered) to reference new season</a:t>
            </a:r>
          </a:p>
          <a:p>
            <a:r>
              <a:rPr lang="en-US" dirty="0"/>
              <a:t>Season delivered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episode references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u="sng" dirty="0"/>
              <a:t>Bonus material included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6858000" y="6400800"/>
            <a:ext cx="2862393" cy="369332"/>
            <a:chOff x="5867400" y="6048375"/>
            <a:chExt cx="2862393" cy="369332"/>
          </a:xfrm>
        </p:grpSpPr>
        <p:sp>
          <p:nvSpPr>
            <p:cNvPr id="16" name="Rectangle 15"/>
            <p:cNvSpPr/>
            <p:nvPr/>
          </p:nvSpPr>
          <p:spPr>
            <a:xfrm>
              <a:off x="5867400" y="6096000"/>
              <a:ext cx="762000" cy="304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15112" y="6048375"/>
              <a:ext cx="21146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1">
                      <a:lumMod val="50000"/>
                    </a:schemeClr>
                  </a:solidFill>
                </a:rPr>
                <a:t>= Manifest delivery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29600" y="5334000"/>
            <a:ext cx="34740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Episodes: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Identical structure to Case 1a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066800" y="5334000"/>
            <a:ext cx="7034212" cy="781050"/>
            <a:chOff x="585788" y="4857750"/>
            <a:chExt cx="6653211" cy="638176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9599" y="4876800"/>
              <a:ext cx="6623222" cy="60960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585788" y="4857750"/>
              <a:ext cx="1302544" cy="63341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928813" y="4860132"/>
              <a:ext cx="1295400" cy="63341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259931" y="4862513"/>
              <a:ext cx="1302544" cy="63341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598193" y="4857750"/>
              <a:ext cx="1302544" cy="63341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936455" y="4857750"/>
              <a:ext cx="1302544" cy="63341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2133600"/>
            <a:ext cx="2216670" cy="9906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0" y="2133600"/>
            <a:ext cx="4205287" cy="590550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1143000" y="3581400"/>
            <a:ext cx="33528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ontent Placeholder 10"/>
          <p:cNvSpPr txBox="1">
            <a:spLocks/>
          </p:cNvSpPr>
          <p:nvPr/>
        </p:nvSpPr>
        <p:spPr>
          <a:xfrm>
            <a:off x="762000" y="3124200"/>
            <a:ext cx="10871200" cy="457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Arial" panose="020B0604020202020204" pitchFamily="34" charset="0"/>
              <a:buChar char="•"/>
              <a:defRPr kumimoji="0" sz="2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Arial" panose="020B0604020202020204" pitchFamily="34" charset="0"/>
              <a:buChar char="•"/>
              <a:defRPr kumimoji="0"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kumimoji="0" sz="2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400" dirty="0"/>
              <a:t>Season and Series</a:t>
            </a:r>
          </a:p>
          <a:p>
            <a:pPr fontAlgn="auto">
              <a:spcAft>
                <a:spcPts val="0"/>
              </a:spcAft>
            </a:pPr>
            <a:endParaRPr lang="en-US" sz="2400" dirty="0"/>
          </a:p>
        </p:txBody>
      </p:sp>
      <p:sp>
        <p:nvSpPr>
          <p:cNvPr id="34" name="Content Placeholder 10"/>
          <p:cNvSpPr txBox="1">
            <a:spLocks/>
          </p:cNvSpPr>
          <p:nvPr/>
        </p:nvSpPr>
        <p:spPr>
          <a:xfrm>
            <a:off x="762000" y="4800600"/>
            <a:ext cx="10871200" cy="457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Arial" panose="020B0604020202020204" pitchFamily="34" charset="0"/>
              <a:buChar char="•"/>
              <a:defRPr kumimoji="0" sz="2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Arial" panose="020B0604020202020204" pitchFamily="34" charset="0"/>
              <a:buChar char="•"/>
              <a:defRPr kumimoji="0"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kumimoji="0" sz="2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400" dirty="0"/>
              <a:t>Episodes delivered as they become available</a:t>
            </a:r>
          </a:p>
          <a:p>
            <a:pPr fontAlgn="auto">
              <a:spcAft>
                <a:spcPts val="0"/>
              </a:spcAft>
            </a:pPr>
            <a:endParaRPr lang="en-US" sz="2400" dirty="0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86200" y="2133600"/>
            <a:ext cx="1285103" cy="6096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19200" y="3657600"/>
            <a:ext cx="3262238" cy="9906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05338" y="3643312"/>
            <a:ext cx="1701544" cy="106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733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MMC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2015, several retailers articulated a need for </a:t>
            </a:r>
            <a:r>
              <a:rPr lang="en-US" b="1" dirty="0"/>
              <a:t>best practices and examples </a:t>
            </a:r>
            <a:r>
              <a:rPr lang="en-US" dirty="0"/>
              <a:t>that clearly explained how to use Media Manifest with most common delivery use cases</a:t>
            </a:r>
          </a:p>
          <a:p>
            <a:r>
              <a:rPr lang="en-US" dirty="0"/>
              <a:t>Media Manifest Deliver Core, v1.0 (January, 2016)</a:t>
            </a:r>
          </a:p>
          <a:p>
            <a:pPr lvl="1"/>
            <a:r>
              <a:rPr lang="en-US" dirty="0"/>
              <a:t>Focused on Movies</a:t>
            </a:r>
          </a:p>
          <a:p>
            <a:r>
              <a:rPr lang="en-US" dirty="0"/>
              <a:t>Works in conjunction with Media Entertainment Core (MEC) metadata and EMA Avails</a:t>
            </a:r>
          </a:p>
          <a:p>
            <a:r>
              <a:rPr lang="en-US" dirty="0"/>
              <a:t>In production use by some retailers (and some non-retailers)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584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Compliant subset of Media Manifest</a:t>
            </a:r>
          </a:p>
          <a:p>
            <a:r>
              <a:rPr lang="en-US" sz="2800" dirty="0"/>
              <a:t>Detailed instructions and examples given for following use cases:</a:t>
            </a:r>
          </a:p>
          <a:p>
            <a:pPr lvl="1"/>
            <a:r>
              <a:rPr lang="en-US" sz="2400" dirty="0"/>
              <a:t>Simple movie with trailer</a:t>
            </a:r>
          </a:p>
          <a:p>
            <a:pPr lvl="1"/>
            <a:r>
              <a:rPr lang="en-US" sz="2400" dirty="0"/>
              <a:t>Multi-language</a:t>
            </a:r>
          </a:p>
          <a:p>
            <a:pPr lvl="1"/>
            <a:r>
              <a:rPr lang="en-US" sz="2400" dirty="0"/>
              <a:t>Forced Subtitles</a:t>
            </a:r>
          </a:p>
          <a:p>
            <a:pPr lvl="1"/>
            <a:r>
              <a:rPr lang="en-US" sz="2400" dirty="0"/>
              <a:t>Multiple trailers</a:t>
            </a:r>
          </a:p>
          <a:p>
            <a:pPr lvl="1"/>
            <a:r>
              <a:rPr lang="en-US" sz="2400" dirty="0"/>
              <a:t>Dub cards</a:t>
            </a:r>
          </a:p>
          <a:p>
            <a:pPr lvl="1"/>
            <a:r>
              <a:rPr lang="en-US" sz="2400" dirty="0"/>
              <a:t>Pre-roll</a:t>
            </a:r>
          </a:p>
          <a:p>
            <a:pPr lvl="1"/>
            <a:r>
              <a:rPr lang="en-US" sz="2400" dirty="0"/>
              <a:t>Pre-order</a:t>
            </a:r>
          </a:p>
          <a:p>
            <a:r>
              <a:rPr lang="en-US" sz="2800" dirty="0"/>
              <a:t>Use only what you need</a:t>
            </a:r>
          </a:p>
          <a:p>
            <a:r>
              <a:rPr lang="en-US" sz="2800" dirty="0"/>
              <a:t>More advanced usage defined at </a:t>
            </a:r>
            <a:r>
              <a:rPr lang="en-US" sz="2400" dirty="0">
                <a:hlinkClick r:id="rId2"/>
              </a:rPr>
              <a:t>www.movielabs.commd/practices</a:t>
            </a:r>
            <a:r>
              <a:rPr lang="en-US" sz="2400" dirty="0"/>
              <a:t> 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321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6545385"/>
              </p:ext>
            </p:extLst>
          </p:nvPr>
        </p:nvGraphicFramePr>
        <p:xfrm>
          <a:off x="914400" y="1524000"/>
          <a:ext cx="10320365" cy="4267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Visio" r:id="rId3" imgW="3770757" imgH="1559623" progId="Visio.Drawing.11">
                  <p:embed/>
                </p:oleObj>
              </mc:Choice>
              <mc:Fallback>
                <p:oleObj name="Visio" r:id="rId3" imgW="3770757" imgH="1559623" progId="Visio.Drawing.11">
                  <p:embed/>
                  <p:pic>
                    <p:nvPicPr>
                      <p:cNvPr id="4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524000"/>
                        <a:ext cx="10320365" cy="42671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reeform 6"/>
          <p:cNvSpPr/>
          <p:nvPr/>
        </p:nvSpPr>
        <p:spPr>
          <a:xfrm rot="18849292" flipV="1">
            <a:off x="4170132" y="4806280"/>
            <a:ext cx="1431973" cy="334960"/>
          </a:xfrm>
          <a:custGeom>
            <a:avLst/>
            <a:gdLst>
              <a:gd name="connsiteX0" fmla="*/ 0 w 3829050"/>
              <a:gd name="connsiteY0" fmla="*/ 167352 h 424527"/>
              <a:gd name="connsiteX1" fmla="*/ 1643063 w 3829050"/>
              <a:gd name="connsiteY1" fmla="*/ 10190 h 424527"/>
              <a:gd name="connsiteX2" fmla="*/ 3829050 w 3829050"/>
              <a:gd name="connsiteY2" fmla="*/ 424527 h 424527"/>
              <a:gd name="connsiteX3" fmla="*/ 3829050 w 3829050"/>
              <a:gd name="connsiteY3" fmla="*/ 424527 h 424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29050" h="424527">
                <a:moveTo>
                  <a:pt x="0" y="167352"/>
                </a:moveTo>
                <a:cubicBezTo>
                  <a:pt x="502444" y="67340"/>
                  <a:pt x="1004888" y="-32672"/>
                  <a:pt x="1643063" y="10190"/>
                </a:cubicBezTo>
                <a:cubicBezTo>
                  <a:pt x="2281238" y="53052"/>
                  <a:pt x="3829050" y="424527"/>
                  <a:pt x="3829050" y="424527"/>
                </a:cubicBezTo>
                <a:lnTo>
                  <a:pt x="3829050" y="424527"/>
                </a:lnTo>
              </a:path>
            </a:pathLst>
          </a:custGeom>
          <a:noFill/>
          <a:ln w="38100">
            <a:solidFill>
              <a:schemeClr val="accent6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483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864" y="1066800"/>
            <a:ext cx="11222736" cy="5029200"/>
          </a:xfrm>
        </p:spPr>
        <p:txBody>
          <a:bodyPr>
            <a:noAutofit/>
          </a:bodyPr>
          <a:lstStyle/>
          <a:p>
            <a:r>
              <a:rPr lang="en-US" sz="2800" dirty="0"/>
              <a:t>Solves numerous packaging problems, including internationalization </a:t>
            </a:r>
          </a:p>
          <a:p>
            <a:pPr lvl="1"/>
            <a:r>
              <a:rPr lang="en-US" sz="2400" dirty="0"/>
              <a:t>Which trailers go with which features</a:t>
            </a:r>
          </a:p>
          <a:p>
            <a:pPr lvl="1"/>
            <a:r>
              <a:rPr lang="en-US" sz="2400" dirty="0"/>
              <a:t>Region and language-specific features and trailers</a:t>
            </a:r>
          </a:p>
          <a:p>
            <a:pPr lvl="1"/>
            <a:r>
              <a:rPr lang="en-US" sz="2400" dirty="0"/>
              <a:t>Permutations and combinations of language tracks (audio and subtitle)</a:t>
            </a:r>
          </a:p>
          <a:p>
            <a:pPr lvl="1"/>
            <a:r>
              <a:rPr lang="en-US" sz="2400" dirty="0"/>
              <a:t>Pre-sale and Post-sale experiences</a:t>
            </a:r>
          </a:p>
          <a:p>
            <a:r>
              <a:rPr lang="en-US" sz="2800" dirty="0"/>
              <a:t>Supports Movies and TV</a:t>
            </a:r>
          </a:p>
          <a:p>
            <a:r>
              <a:rPr lang="en-US" sz="2800" dirty="0"/>
              <a:t>Supports both conventional and “component-based” delivery</a:t>
            </a:r>
          </a:p>
          <a:p>
            <a:r>
              <a:rPr lang="en-US" sz="2800" dirty="0"/>
              <a:t>Compatible with to EMA Avails</a:t>
            </a:r>
          </a:p>
          <a:p>
            <a:r>
              <a:rPr lang="en-US" sz="2800" dirty="0"/>
              <a:t>Proven by major retailers</a:t>
            </a:r>
          </a:p>
          <a:p>
            <a:r>
              <a:rPr lang="en-US" sz="2800" dirty="0"/>
              <a:t>Future-proof (bonus material, etc.)</a:t>
            </a:r>
          </a:p>
        </p:txBody>
      </p:sp>
    </p:spTree>
    <p:extLst>
      <p:ext uri="{BB962C8B-B14F-4D97-AF65-F5344CB8AC3E}">
        <p14:creationId xmlns:p14="http://schemas.microsoft.com/office/powerpoint/2010/main" val="834668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382AF-B54C-4488-8E21-6AB812E9F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MMC for TV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7CE46-5D4D-4406-B79E-B3CA204E195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Original work addressed TV, but did not include detailed practices and examples</a:t>
            </a:r>
          </a:p>
          <a:p>
            <a:pPr lvl="1"/>
            <a:r>
              <a:rPr lang="en-US" dirty="0"/>
              <a:t>Goal is to add those now</a:t>
            </a:r>
          </a:p>
          <a:p>
            <a:r>
              <a:rPr lang="en-US" dirty="0"/>
              <a:t>Details were worked out with one retailer, but not published</a:t>
            </a:r>
          </a:p>
          <a:p>
            <a:pPr lvl="1"/>
            <a:r>
              <a:rPr lang="en-US" dirty="0"/>
              <a:t>That work and their experience is worked into this proposal</a:t>
            </a:r>
          </a:p>
        </p:txBody>
      </p:sp>
    </p:spTree>
    <p:extLst>
      <p:ext uri="{BB962C8B-B14F-4D97-AF65-F5344CB8AC3E}">
        <p14:creationId xmlns:p14="http://schemas.microsoft.com/office/powerpoint/2010/main" val="2556160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MMC for TV</a:t>
            </a:r>
          </a:p>
        </p:txBody>
      </p:sp>
    </p:spTree>
    <p:extLst>
      <p:ext uri="{BB962C8B-B14F-4D97-AF65-F5344CB8AC3E}">
        <p14:creationId xmlns:p14="http://schemas.microsoft.com/office/powerpoint/2010/main" val="3945260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F4CFF0B-F27A-4513-86AA-822AE4604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design principles/decisions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2CB1ABB-8723-4423-9BD1-A50B13221DA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Episode structure is same as movies</a:t>
            </a:r>
          </a:p>
          <a:p>
            <a:pPr lvl="1"/>
            <a:r>
              <a:rPr lang="en-US" dirty="0"/>
              <a:t>Encoding rules are the same as movie use cases:</a:t>
            </a:r>
          </a:p>
          <a:p>
            <a:pPr lvl="2"/>
            <a:r>
              <a:rPr lang="en-US" sz="2500" dirty="0"/>
              <a:t>Simple </a:t>
            </a:r>
            <a:r>
              <a:rPr lang="en-US" sz="2500" strike="sngStrike" dirty="0"/>
              <a:t>movie</a:t>
            </a:r>
            <a:r>
              <a:rPr lang="en-US" sz="2500" dirty="0"/>
              <a:t> </a:t>
            </a:r>
            <a:r>
              <a:rPr lang="en-US" sz="2500" u="sng" dirty="0"/>
              <a:t>episode</a:t>
            </a:r>
            <a:r>
              <a:rPr lang="en-US" sz="2500" dirty="0"/>
              <a:t> with trailer; Multi-language; Forced Subtitles; Multiple trailers; Dub cards; Pre-roll; Pre-order</a:t>
            </a:r>
          </a:p>
          <a:p>
            <a:r>
              <a:rPr lang="en-US" dirty="0"/>
              <a:t>Series, Season and episode objects are delivered as separate manifests</a:t>
            </a:r>
          </a:p>
          <a:p>
            <a:pPr lvl="1"/>
            <a:r>
              <a:rPr lang="en-US" dirty="0"/>
              <a:t>This requires more files (not more data) to be delivered, but simplifies workflows.</a:t>
            </a:r>
          </a:p>
          <a:p>
            <a:r>
              <a:rPr lang="en-US" dirty="0"/>
              <a:t>Bonus not addressed in MMC</a:t>
            </a:r>
          </a:p>
          <a:p>
            <a:pPr lvl="1"/>
            <a:r>
              <a:rPr lang="en-US" dirty="0"/>
              <a:t>This proposal contains TV bonus, but not movie bonus</a:t>
            </a:r>
          </a:p>
          <a:p>
            <a:pPr lvl="1"/>
            <a:r>
              <a:rPr lang="en-US" dirty="0"/>
              <a:t>Constructs are identical, but I’m hoping movies migrate to CPE</a:t>
            </a:r>
          </a:p>
        </p:txBody>
      </p:sp>
    </p:spTree>
    <p:extLst>
      <p:ext uri="{BB962C8B-B14F-4D97-AF65-F5344CB8AC3E}">
        <p14:creationId xmlns:p14="http://schemas.microsoft.com/office/powerpoint/2010/main" val="1145893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Case 1: No Season/Series bonus</a:t>
            </a:r>
          </a:p>
          <a:p>
            <a:pPr lvl="1"/>
            <a:r>
              <a:rPr lang="en-US" dirty="0"/>
              <a:t>Case 1a: Complete Season</a:t>
            </a:r>
          </a:p>
          <a:p>
            <a:pPr lvl="1"/>
            <a:r>
              <a:rPr lang="en-US" dirty="0"/>
              <a:t>Case 1b: Active Season</a:t>
            </a:r>
          </a:p>
          <a:p>
            <a:r>
              <a:rPr lang="en-US" dirty="0"/>
              <a:t>Case 2: With Season/Series Bonus or alternate episode ordering</a:t>
            </a:r>
          </a:p>
          <a:p>
            <a:pPr lvl="1"/>
            <a:r>
              <a:rPr lang="en-US" dirty="0"/>
              <a:t>Case 2a: Complete Season</a:t>
            </a:r>
          </a:p>
          <a:p>
            <a:pPr lvl="1"/>
            <a:r>
              <a:rPr lang="en-US" dirty="0"/>
              <a:t>Case 2b: Active Season</a:t>
            </a:r>
          </a:p>
        </p:txBody>
      </p:sp>
    </p:spTree>
    <p:extLst>
      <p:ext uri="{BB962C8B-B14F-4D97-AF65-F5344CB8AC3E}">
        <p14:creationId xmlns:p14="http://schemas.microsoft.com/office/powerpoint/2010/main" val="16850383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1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0000FF"/>
      </a:hlink>
      <a:folHlink>
        <a:srgbClr val="59A8D1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vieLabs_Template-2015.potx" id="{C4C0F290-26CB-46EC-AE1E-65BAD5BD306B}" vid="{69C1DD3D-8575-41FF-AAA1-76BE99BDF5A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MovieLabs_Template-2015</Template>
  <TotalTime>4551</TotalTime>
  <Words>713</Words>
  <Application>Microsoft Office PowerPoint</Application>
  <PresentationFormat>Widescreen</PresentationFormat>
  <Paragraphs>129</Paragraphs>
  <Slides>18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Tw Cen MT</vt:lpstr>
      <vt:lpstr>Wingdings</vt:lpstr>
      <vt:lpstr>Median</vt:lpstr>
      <vt:lpstr>Visio</vt:lpstr>
      <vt:lpstr>Media Manifest Core (MMC)</vt:lpstr>
      <vt:lpstr>MMC</vt:lpstr>
      <vt:lpstr>What</vt:lpstr>
      <vt:lpstr>Where</vt:lpstr>
      <vt:lpstr>Benefits</vt:lpstr>
      <vt:lpstr>MMC for TV</vt:lpstr>
      <vt:lpstr>MMC for TV</vt:lpstr>
      <vt:lpstr>Essential design principles/decisions </vt:lpstr>
      <vt:lpstr>Use Cases</vt:lpstr>
      <vt:lpstr>Summary</vt:lpstr>
      <vt:lpstr>No-Bonus Experience Structure (for examples)</vt:lpstr>
      <vt:lpstr>1a: Complete Season</vt:lpstr>
      <vt:lpstr>Case 1b: No bonus, Active Season</vt:lpstr>
      <vt:lpstr>Season 4 (1-3 already delivered)</vt:lpstr>
      <vt:lpstr>Episode with bonus</vt:lpstr>
      <vt:lpstr>Season/Series Bonus Structure (for examples)</vt:lpstr>
      <vt:lpstr>2a: Complete Season with Bonus</vt:lpstr>
      <vt:lpstr>Case 2b: Bonus, Active Season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MMC for TV</dc:title>
  <dc:creator>Craig Seidel</dc:creator>
  <cp:lastModifiedBy>Craig Seidel</cp:lastModifiedBy>
  <cp:revision>22</cp:revision>
  <cp:lastPrinted>2014-07-08T00:28:32Z</cp:lastPrinted>
  <dcterms:created xsi:type="dcterms:W3CDTF">2017-02-10T21:52:18Z</dcterms:created>
  <dcterms:modified xsi:type="dcterms:W3CDTF">2018-02-05T21:57:12Z</dcterms:modified>
</cp:coreProperties>
</file>